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729" r:id="rId2"/>
    <p:sldId id="959" r:id="rId3"/>
    <p:sldId id="603" r:id="rId4"/>
    <p:sldId id="629" r:id="rId5"/>
    <p:sldId id="634" r:id="rId6"/>
    <p:sldId id="3883" r:id="rId7"/>
    <p:sldId id="3884" r:id="rId8"/>
    <p:sldId id="3885" r:id="rId9"/>
    <p:sldId id="3886" r:id="rId10"/>
    <p:sldId id="3887" r:id="rId11"/>
    <p:sldId id="3888" r:id="rId12"/>
    <p:sldId id="3615" r:id="rId13"/>
    <p:sldId id="961" r:id="rId14"/>
    <p:sldId id="962" r:id="rId15"/>
    <p:sldId id="3583" r:id="rId16"/>
    <p:sldId id="3584" r:id="rId17"/>
    <p:sldId id="3881" r:id="rId18"/>
    <p:sldId id="617" r:id="rId19"/>
    <p:sldId id="3616" r:id="rId20"/>
    <p:sldId id="573" r:id="rId21"/>
    <p:sldId id="630" r:id="rId22"/>
    <p:sldId id="677" r:id="rId23"/>
    <p:sldId id="976" r:id="rId24"/>
    <p:sldId id="666" r:id="rId25"/>
    <p:sldId id="974" r:id="rId26"/>
    <p:sldId id="3876" r:id="rId2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(01)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08819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(01)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(01)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(01)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14400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 (01)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roper@cs.byu.edu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12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proper@cs.byu.edu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://www.visualstudio.com/en-us/downloads/download-visual-studio-vs#DownloadFamilies_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zuDUnoNQo0" TargetMode="External"/><Relationship Id="rId2" Type="http://schemas.openxmlformats.org/officeDocument/2006/relationships/hyperlink" Target="https://developer.apple.com/library/content/documentation/DeveloperTools/Conceptual/InstrumentsUserGuide/FindingLeakedMemory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jtdaugh.github.io/xcode-umich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roper@cs.byu.edu" TargetMode="External"/><Relationship Id="rId2" Type="http://schemas.openxmlformats.org/officeDocument/2006/relationships/hyperlink" Target="mailto:daniel.woolwine@gmail.com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089A1ECF-8EB5-4DF6-9236-9DDB93FCD0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9427D8-8B43-4208-8B49-DCC06B92F514}"/>
              </a:ext>
            </a:extLst>
          </p:cNvPr>
          <p:cNvSpPr txBox="1"/>
          <p:nvPr/>
        </p:nvSpPr>
        <p:spPr>
          <a:xfrm>
            <a:off x="276226" y="121639"/>
            <a:ext cx="48005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 fontAlgn="base">
              <a:spcBef>
                <a:spcPts val="600"/>
              </a:spcBef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Introduction (01)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8D554-5A2D-EC76-E836-A2B06465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students.cs.byu</a:t>
            </a:r>
            <a:r>
              <a:rPr lang="en-US" dirty="0"/>
              <a:t>/~cs235ta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748C1-B7DF-78E8-3B3F-209CA92A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(01)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B3669-8636-E86A-AD34-3F459710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4BEB3C-3580-B176-7928-0CE29F112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28" y="1400174"/>
            <a:ext cx="9601200" cy="392090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FF6273C-894C-86D1-2F9F-B0F7F175063B}"/>
              </a:ext>
            </a:extLst>
          </p:cNvPr>
          <p:cNvSpPr/>
          <p:nvPr/>
        </p:nvSpPr>
        <p:spPr>
          <a:xfrm>
            <a:off x="6126480" y="1433978"/>
            <a:ext cx="960121" cy="5547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95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9D6B-E285-401D-9775-0669FD6B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students.cs.byu</a:t>
            </a:r>
            <a:r>
              <a:rPr lang="en-US" dirty="0"/>
              <a:t>/~cs235ta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CAB2E-BE76-CE1D-0216-D53E1067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(01)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8A4BC-71F4-2F8C-0C25-901BAF8E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EE26F-ABFB-ED6A-0AB2-A029334CC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417" y="2348516"/>
            <a:ext cx="8154144" cy="4437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7CD2E2-7033-6EBE-CEF8-22684372A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83" y="1351406"/>
            <a:ext cx="9601200" cy="92590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82C824A-5AFE-8ECF-0439-923972D07198}"/>
              </a:ext>
            </a:extLst>
          </p:cNvPr>
          <p:cNvSpPr/>
          <p:nvPr/>
        </p:nvSpPr>
        <p:spPr>
          <a:xfrm>
            <a:off x="7080504" y="1400174"/>
            <a:ext cx="1463040" cy="64282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17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A786-0644-441F-825A-CC8194E3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Assessment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A206B-AEBC-4874-91C4-AE36C283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(01)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6E147-9E05-4AFD-B781-1A68B6AC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12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A2D827-92FB-46E4-BA16-2118B448A860}"/>
              </a:ext>
            </a:extLst>
          </p:cNvPr>
          <p:cNvGrpSpPr/>
          <p:nvPr/>
        </p:nvGrpSpPr>
        <p:grpSpPr>
          <a:xfrm>
            <a:off x="736573" y="1295401"/>
            <a:ext cx="9930636" cy="1384995"/>
            <a:chOff x="312821" y="1447800"/>
            <a:chExt cx="9930636" cy="13849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AF6DE9-FD87-489C-8DF8-F3A6D54824EE}"/>
                </a:ext>
              </a:extLst>
            </p:cNvPr>
            <p:cNvSpPr txBox="1"/>
            <p:nvPr/>
          </p:nvSpPr>
          <p:spPr>
            <a:xfrm>
              <a:off x="1676400" y="1447800"/>
              <a:ext cx="85670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en-US" sz="20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Programming Assignments. (Performance-based assessment) 40%</a:t>
              </a:r>
            </a:p>
            <a:p>
              <a:pPr marL="568325" indent="-2222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Hands-on application of section concepts.</a:t>
              </a:r>
            </a:p>
            <a:p>
              <a:pPr marL="568325" indent="-2222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Improve programming skills.</a:t>
              </a:r>
            </a:p>
            <a:p>
              <a:pPr marL="568325" indent="-2222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Solve practical problems.</a:t>
              </a:r>
            </a:p>
            <a:p>
              <a:pPr marL="568325" indent="-2222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Develop critical/analytical thinking.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58F68E8-731F-4328-B7CC-6A435B3C0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821" y="1879267"/>
              <a:ext cx="1262792" cy="94013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8F6450-37D0-4959-AB4E-AC027EA949B5}"/>
              </a:ext>
            </a:extLst>
          </p:cNvPr>
          <p:cNvGrpSpPr/>
          <p:nvPr/>
        </p:nvGrpSpPr>
        <p:grpSpPr>
          <a:xfrm>
            <a:off x="736573" y="3133665"/>
            <a:ext cx="9745579" cy="1877437"/>
            <a:chOff x="312820" y="3286065"/>
            <a:chExt cx="9745579" cy="1877437"/>
          </a:xfrm>
        </p:grpSpPr>
        <p:pic>
          <p:nvPicPr>
            <p:cNvPr id="7" name="Picture 6" descr="A picture containing indoor, red, table, decorated&#10;&#10;Description automatically generated">
              <a:extLst>
                <a:ext uri="{FF2B5EF4-FFF2-40B4-BE49-F238E27FC236}">
                  <a16:creationId xmlns:a16="http://schemas.microsoft.com/office/drawing/2014/main" id="{C1E581AA-4115-47F9-9E5C-ACADE733F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20" y="3784266"/>
              <a:ext cx="1253512" cy="94013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1C8984-9828-40FA-B91E-2F4FED39FAAB}"/>
                </a:ext>
              </a:extLst>
            </p:cNvPr>
            <p:cNvSpPr txBox="1"/>
            <p:nvPr/>
          </p:nvSpPr>
          <p:spPr>
            <a:xfrm>
              <a:off x="1676400" y="3286065"/>
              <a:ext cx="8381999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6075" indent="-346075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 startAt="2"/>
              </a:pPr>
              <a:r>
                <a:rPr lang="en-US" sz="20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Peer Evaluations / Quizzes. (Formal assessment) 20% + 5%</a:t>
              </a:r>
            </a:p>
            <a:p>
              <a:pPr marL="568325" indent="-2222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Target areas needing work.</a:t>
              </a:r>
            </a:p>
            <a:p>
              <a:pPr marL="568325" indent="-2222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Help preparation for exams.</a:t>
              </a:r>
            </a:p>
            <a:p>
              <a:pPr marL="568325" indent="-2222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Provide immediate feedback.</a:t>
              </a:r>
            </a:p>
            <a:p>
              <a:pPr marL="568325" indent="-2222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Gage progress with your peers.</a:t>
              </a:r>
            </a:p>
            <a:p>
              <a:pPr marL="568325" indent="-2222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Motivate study.</a:t>
              </a:r>
            </a:p>
            <a:p>
              <a:pPr marL="568325" indent="-2222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Identify strengths/weaknesses.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9147B0-D71F-42DE-8465-E2DB1FCD8E6E}"/>
              </a:ext>
            </a:extLst>
          </p:cNvPr>
          <p:cNvGrpSpPr/>
          <p:nvPr/>
        </p:nvGrpSpPr>
        <p:grpSpPr>
          <a:xfrm>
            <a:off x="725251" y="5464106"/>
            <a:ext cx="8529680" cy="1218397"/>
            <a:chOff x="301499" y="5464105"/>
            <a:chExt cx="8529680" cy="12183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A27E7C-B796-41B6-AEF2-C82AA4D56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499" y="5464105"/>
              <a:ext cx="1165614" cy="12183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CC5B21-BEB6-4F35-ADEA-CA5F10E6C91A}"/>
                </a:ext>
              </a:extLst>
            </p:cNvPr>
            <p:cNvSpPr txBox="1"/>
            <p:nvPr/>
          </p:nvSpPr>
          <p:spPr>
            <a:xfrm>
              <a:off x="1676400" y="5464105"/>
              <a:ext cx="715477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 startAt="3"/>
                <a:tabLst>
                  <a:tab pos="285750" algn="l"/>
                </a:tabLst>
              </a:pPr>
              <a:r>
                <a:rPr lang="en-US" sz="20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Mid-term/Final Exams. (Summative assessment) 40%</a:t>
              </a:r>
            </a:p>
            <a:p>
              <a:pPr marL="568325" indent="-2222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Compare student knowledge against standard.</a:t>
              </a:r>
            </a:p>
            <a:p>
              <a:pPr marL="568325" indent="-2222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Guide efforts and activities in subsequent courses.</a:t>
              </a:r>
            </a:p>
            <a:p>
              <a:pPr marL="568325" indent="-2222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Fulfill accreditation requirements.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554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Policy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2493" y="1233489"/>
            <a:ext cx="10047884" cy="460646"/>
          </a:xfrm>
        </p:spPr>
        <p:txBody>
          <a:bodyPr/>
          <a:lstStyle/>
          <a:p>
            <a:r>
              <a:rPr lang="en-US" dirty="0"/>
              <a:t>Weighted contributions to your final grade: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(01)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" name="Text Box 1171"/>
          <p:cNvSpPr txBox="1">
            <a:spLocks noChangeArrowheads="1"/>
          </p:cNvSpPr>
          <p:nvPr/>
        </p:nvSpPr>
        <p:spPr bwMode="auto">
          <a:xfrm>
            <a:off x="6829721" y="1931504"/>
            <a:ext cx="3291526" cy="17543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tabLst>
                <a:tab pos="455613" algn="l"/>
                <a:tab pos="746125" algn="l"/>
                <a:tab pos="2743200" algn="l"/>
                <a:tab pos="3313113" algn="l"/>
                <a:tab pos="3598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455613" algn="l"/>
                <a:tab pos="746125" algn="l"/>
                <a:tab pos="2743200" algn="l"/>
                <a:tab pos="3313113" algn="l"/>
                <a:tab pos="3598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455613" algn="l"/>
                <a:tab pos="746125" algn="l"/>
                <a:tab pos="2743200" algn="l"/>
                <a:tab pos="3313113" algn="l"/>
                <a:tab pos="3598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455613" algn="l"/>
                <a:tab pos="746125" algn="l"/>
                <a:tab pos="2743200" algn="l"/>
                <a:tab pos="3313113" algn="l"/>
                <a:tab pos="3598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455613" algn="l"/>
                <a:tab pos="746125" algn="l"/>
                <a:tab pos="2743200" algn="l"/>
                <a:tab pos="3313113" algn="l"/>
                <a:tab pos="3598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746125" algn="l"/>
                <a:tab pos="2743200" algn="l"/>
                <a:tab pos="3313113" algn="l"/>
                <a:tab pos="3598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746125" algn="l"/>
                <a:tab pos="2743200" algn="l"/>
                <a:tab pos="3313113" algn="l"/>
                <a:tab pos="3598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746125" algn="l"/>
                <a:tab pos="2743200" algn="l"/>
                <a:tab pos="3313113" algn="l"/>
                <a:tab pos="3598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  <a:tab pos="746125" algn="l"/>
                <a:tab pos="2743200" algn="l"/>
                <a:tab pos="3313113" algn="l"/>
                <a:tab pos="35988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tabLst>
                <a:tab pos="339725" algn="l"/>
                <a:tab pos="574675" algn="l"/>
                <a:tab pos="1489075" algn="l"/>
                <a:tab pos="1771650" algn="l"/>
                <a:tab pos="1998663" algn="l"/>
              </a:tabLst>
            </a:pPr>
            <a:r>
              <a:rPr lang="en-US" sz="18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A	=	93%	C	=	73%</a:t>
            </a:r>
          </a:p>
          <a:p>
            <a:pPr fontAlgn="base">
              <a:spcAft>
                <a:spcPct val="0"/>
              </a:spcAft>
              <a:tabLst>
                <a:tab pos="339725" algn="l"/>
                <a:tab pos="574675" algn="l"/>
                <a:tab pos="1489075" algn="l"/>
                <a:tab pos="1771650" algn="l"/>
                <a:tab pos="1998663" algn="l"/>
              </a:tabLst>
            </a:pPr>
            <a:r>
              <a:rPr lang="en-US" sz="18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A-	=	90%	C-	=	70%</a:t>
            </a:r>
          </a:p>
          <a:p>
            <a:pPr fontAlgn="base">
              <a:spcAft>
                <a:spcPct val="0"/>
              </a:spcAft>
              <a:tabLst>
                <a:tab pos="339725" algn="l"/>
                <a:tab pos="574675" algn="l"/>
                <a:tab pos="1489075" algn="l"/>
                <a:tab pos="1771650" algn="l"/>
                <a:tab pos="1998663" algn="l"/>
              </a:tabLst>
            </a:pPr>
            <a:r>
              <a:rPr lang="en-US" sz="18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B+	=	87%	D+	=	67%</a:t>
            </a:r>
          </a:p>
          <a:p>
            <a:pPr fontAlgn="base">
              <a:spcAft>
                <a:spcPct val="0"/>
              </a:spcAft>
              <a:tabLst>
                <a:tab pos="339725" algn="l"/>
                <a:tab pos="574675" algn="l"/>
                <a:tab pos="1489075" algn="l"/>
                <a:tab pos="1771650" algn="l"/>
                <a:tab pos="1998663" algn="l"/>
              </a:tabLst>
            </a:pPr>
            <a:r>
              <a:rPr lang="en-US" sz="18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B	=	83%	D	=	63%</a:t>
            </a:r>
          </a:p>
          <a:p>
            <a:pPr fontAlgn="base">
              <a:spcAft>
                <a:spcPct val="0"/>
              </a:spcAft>
              <a:tabLst>
                <a:tab pos="339725" algn="l"/>
                <a:tab pos="574675" algn="l"/>
                <a:tab pos="1489075" algn="l"/>
                <a:tab pos="1771650" algn="l"/>
                <a:tab pos="1998663" algn="l"/>
              </a:tabLst>
            </a:pPr>
            <a:r>
              <a:rPr lang="en-US" sz="18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B-	=	80%	D-	=	60%</a:t>
            </a:r>
          </a:p>
          <a:p>
            <a:pPr fontAlgn="base">
              <a:spcAft>
                <a:spcPct val="0"/>
              </a:spcAft>
              <a:tabLst>
                <a:tab pos="339725" algn="l"/>
                <a:tab pos="574675" algn="l"/>
                <a:tab pos="1489075" algn="l"/>
                <a:tab pos="1771650" algn="l"/>
                <a:tab pos="1998663" algn="l"/>
              </a:tabLst>
            </a:pPr>
            <a:r>
              <a:rPr lang="en-US" sz="18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C+	=	77%	E	=	below 60%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8103E0E-C830-4EA7-9625-CC012990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69" y="1650929"/>
            <a:ext cx="8697401" cy="503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Programming Labs: 60%</a:t>
            </a:r>
          </a:p>
          <a:p>
            <a:pPr lvl="2"/>
            <a:r>
              <a:rPr lang="en-US" dirty="0"/>
              <a:t>Auto-graded: 40%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Peer Review: 10%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Review Assignments: 10%</a:t>
            </a:r>
          </a:p>
          <a:p>
            <a:pPr lvl="1"/>
            <a:r>
              <a:rPr lang="en-US" dirty="0"/>
              <a:t>Exams:  40%</a:t>
            </a:r>
          </a:p>
          <a:p>
            <a:pPr lvl="2"/>
            <a:r>
              <a:rPr lang="en-US" dirty="0"/>
              <a:t>Pre-exam: 2%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2 Midterms: 20%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Final Exam: 18%</a:t>
            </a:r>
          </a:p>
          <a:p>
            <a:pPr lvl="1"/>
            <a:r>
              <a:rPr lang="en-US" dirty="0"/>
              <a:t>Attendance Quizzes: 5% (extra credit)</a:t>
            </a:r>
          </a:p>
          <a:p>
            <a:r>
              <a:rPr lang="en-US" dirty="0"/>
              <a:t>Need 10 labs for full lab credit (11th lab of your choice is bonus).</a:t>
            </a:r>
          </a:p>
          <a:p>
            <a:r>
              <a:rPr lang="en-US" dirty="0"/>
              <a:t>All exams will be administered through Learning Suite.</a:t>
            </a:r>
          </a:p>
          <a:p>
            <a:r>
              <a:rPr lang="en-US" dirty="0"/>
              <a:t>Attendance quizzes available on class website.</a:t>
            </a:r>
          </a:p>
          <a:p>
            <a:pPr lvl="1"/>
            <a:r>
              <a:rPr lang="en-US" dirty="0"/>
              <a:t>The quiz code is given during class time.</a:t>
            </a:r>
          </a:p>
          <a:p>
            <a:pPr lvl="1"/>
            <a:r>
              <a:rPr lang="en-US" dirty="0"/>
              <a:t>Quiz codes expire at the end of the following day.</a:t>
            </a:r>
          </a:p>
        </p:txBody>
      </p:sp>
    </p:spTree>
    <p:extLst>
      <p:ext uri="{BB962C8B-B14F-4D97-AF65-F5344CB8AC3E}">
        <p14:creationId xmlns:p14="http://schemas.microsoft.com/office/powerpoint/2010/main" val="347038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  <p:bldP spid="8" grpId="0" animBg="1"/>
      <p:bldP spid="7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 (60%)</a:t>
            </a:r>
          </a:p>
        </p:txBody>
      </p:sp>
      <p:sp>
        <p:nvSpPr>
          <p:cNvPr id="24104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2493" y="1233489"/>
            <a:ext cx="10193830" cy="5360852"/>
          </a:xfrm>
        </p:spPr>
        <p:txBody>
          <a:bodyPr/>
          <a:lstStyle/>
          <a:p>
            <a:r>
              <a:rPr lang="en-US" dirty="0"/>
              <a:t>Auto-graded lab submission.</a:t>
            </a:r>
          </a:p>
          <a:p>
            <a:pPr lvl="1"/>
            <a:r>
              <a:rPr lang="en-US" dirty="0"/>
              <a:t>Zip together all your lab source files (.</a:t>
            </a:r>
            <a:r>
              <a:rPr lang="en-US" dirty="0" err="1"/>
              <a:t>cpp</a:t>
            </a:r>
            <a:r>
              <a:rPr lang="en-US" dirty="0"/>
              <a:t>, .</a:t>
            </a:r>
            <a:r>
              <a:rPr lang="en-US" dirty="0" err="1"/>
              <a:t>hpp</a:t>
            </a:r>
            <a:r>
              <a:rPr lang="en-US" dirty="0"/>
              <a:t>, .h) – no folders or IDE files.</a:t>
            </a:r>
          </a:p>
          <a:p>
            <a:pPr lvl="1"/>
            <a:r>
              <a:rPr lang="en-US" dirty="0"/>
              <a:t>Submit your zipped lab source folder using the “Labs” tab on the class website.</a:t>
            </a:r>
          </a:p>
          <a:p>
            <a:pPr lvl="1"/>
            <a:r>
              <a:rPr lang="en-US" dirty="0"/>
              <a:t>The auto-grader will immediately:</a:t>
            </a:r>
          </a:p>
          <a:p>
            <a:pPr lvl="2"/>
            <a:r>
              <a:rPr lang="en-US" dirty="0"/>
              <a:t>Unzip and compile your submitted source using the Linux g++ compiler.</a:t>
            </a:r>
          </a:p>
          <a:p>
            <a:pPr lvl="2"/>
            <a:r>
              <a:rPr lang="en-US" dirty="0"/>
              <a:t>If there are no compilation errors, the resulting executable will be run using command line arguments to select both input and output files.</a:t>
            </a:r>
          </a:p>
          <a:p>
            <a:pPr lvl="2"/>
            <a:r>
              <a:rPr lang="en-US" dirty="0"/>
              <a:t>Your program results will be graded and the results reported immediately on the submission web page.</a:t>
            </a:r>
          </a:p>
          <a:p>
            <a:pPr lvl="2"/>
            <a:r>
              <a:rPr lang="en-US" dirty="0"/>
              <a:t>Points will be deducted for any detected memory leaks, warnings, and/or out-of-bounds array references.</a:t>
            </a:r>
          </a:p>
          <a:p>
            <a:r>
              <a:rPr lang="en-US" dirty="0"/>
              <a:t>Random, anonymous peer reviews start immediately after due date.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Only on-time, zipped solutions (</a:t>
            </a:r>
            <a:r>
              <a:rPr lang="en-US" sz="1800" b="1" u="sng" dirty="0">
                <a:solidFill>
                  <a:srgbClr val="FF0000"/>
                </a:solidFill>
              </a:rPr>
              <a:t>earning more than 10 points</a:t>
            </a:r>
            <a:r>
              <a:rPr lang="en-US" sz="1800" dirty="0">
                <a:solidFill>
                  <a:srgbClr val="FF0000"/>
                </a:solidFill>
              </a:rPr>
              <a:t>) are accepted for peer review.</a:t>
            </a:r>
          </a:p>
          <a:p>
            <a:pPr lvl="1"/>
            <a:r>
              <a:rPr lang="en-US" sz="1800" dirty="0"/>
              <a:t>Results returned via email and recorded in BYU grades.</a:t>
            </a:r>
          </a:p>
          <a:p>
            <a:pPr lvl="1"/>
            <a:r>
              <a:rPr lang="en-US" sz="1800" dirty="0"/>
              <a:t>Use a unique coding pseudo-name (e.g. Cody Coder III, Franky </a:t>
            </a:r>
            <a:r>
              <a:rPr lang="en-US" sz="1800" dirty="0" err="1"/>
              <a:t>Forloop</a:t>
            </a:r>
            <a:r>
              <a:rPr lang="en-US" sz="1800" dirty="0"/>
              <a:t>, </a:t>
            </a:r>
            <a:r>
              <a:rPr lang="en-US" sz="1800" dirty="0" err="1"/>
              <a:t>Doesy</a:t>
            </a:r>
            <a:r>
              <a:rPr lang="en-US" sz="1800" dirty="0"/>
              <a:t> </a:t>
            </a:r>
            <a:r>
              <a:rPr lang="en-US" sz="1800" dirty="0" err="1"/>
              <a:t>Dowhile</a:t>
            </a:r>
            <a:r>
              <a:rPr lang="en-US" sz="1800" dirty="0"/>
              <a:t>) on source headers.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(01)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1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1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1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1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1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1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1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10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04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85A5-4857-42F6-8F8F-A04A45CE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32CD8-DD4A-45CA-94B8-49D717B60D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92" y="1233489"/>
            <a:ext cx="10226137" cy="5360852"/>
          </a:xfrm>
        </p:spPr>
        <p:txBody>
          <a:bodyPr/>
          <a:lstStyle/>
          <a:p>
            <a:r>
              <a:rPr lang="en-US" dirty="0"/>
              <a:t>TA help via Zoom using Help Queue tab</a:t>
            </a:r>
          </a:p>
          <a:p>
            <a:pPr lvl="1"/>
            <a:r>
              <a:rPr lang="en-US" dirty="0"/>
              <a:t>Include your personal Zoom ID (that does NOT require a password.)</a:t>
            </a:r>
          </a:p>
          <a:p>
            <a:pPr lvl="1"/>
            <a:r>
              <a:rPr lang="en-US" dirty="0"/>
              <a:t>Include ONE specific question.</a:t>
            </a:r>
          </a:p>
          <a:p>
            <a:pPr lvl="2"/>
            <a:r>
              <a:rPr lang="en-US" dirty="0"/>
              <a:t>TA's have been instructed to answer ONE detailed question (maximum of 10 mins when there are other students in the queue.)</a:t>
            </a:r>
          </a:p>
          <a:p>
            <a:pPr lvl="2"/>
            <a:r>
              <a:rPr lang="en-US" dirty="0"/>
              <a:t>After consulting with a TA and then privately working on the problem, you may rejoin the help queue.</a:t>
            </a:r>
          </a:p>
          <a:p>
            <a:pPr lvl="1"/>
            <a:r>
              <a:rPr lang="en-US" dirty="0"/>
              <a:t>Do not make TA help a welfare system -  TA's are to clarify lab assignments, add a "second set of eyes" to student programming assignments, and motivate students in creative directions.</a:t>
            </a:r>
          </a:p>
          <a:p>
            <a:pPr lvl="1"/>
            <a:r>
              <a:rPr lang="en-US" dirty="0"/>
              <a:t>TA's are </a:t>
            </a:r>
            <a:r>
              <a:rPr lang="en-US" b="1" u="sng" dirty="0"/>
              <a:t>NOT</a:t>
            </a:r>
            <a:r>
              <a:rPr lang="en-US" dirty="0"/>
              <a:t> responsible for debugging student programs or providing lab solutions.</a:t>
            </a:r>
          </a:p>
          <a:p>
            <a:r>
              <a:rPr lang="en-US" dirty="0"/>
              <a:t>Professor help via Zoom</a:t>
            </a:r>
          </a:p>
          <a:p>
            <a:pPr lvl="1"/>
            <a:r>
              <a:rPr lang="en-US" dirty="0"/>
              <a:t>Email me (</a:t>
            </a:r>
            <a:r>
              <a:rPr lang="en-US" dirty="0">
                <a:hlinkClick r:id="rId2"/>
              </a:rPr>
              <a:t>proper@cs.byu.edu</a:t>
            </a:r>
            <a:r>
              <a:rPr lang="en-US" dirty="0"/>
              <a:t>) to setup a private meeting using your personal Zoom ID.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CBE1C-95CC-4E16-97BD-AD60BB1A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(01)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67C75-00B0-40C0-B039-56C51467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2C07C-C39F-43B9-B5A3-0F95E707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Queue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9EB33-119A-403F-8262-29597C45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(01)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C4116-FE8B-4707-88FE-86C3188A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78B21-4C6F-4834-AEF2-FC0BCABAC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445211"/>
            <a:ext cx="75438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27CCA92-3CA8-4983-983C-E2B1B0FBAE30}"/>
              </a:ext>
            </a:extLst>
          </p:cNvPr>
          <p:cNvGrpSpPr/>
          <p:nvPr/>
        </p:nvGrpSpPr>
        <p:grpSpPr>
          <a:xfrm>
            <a:off x="1115221" y="5200072"/>
            <a:ext cx="4533095" cy="1429328"/>
            <a:chOff x="200820" y="5200072"/>
            <a:chExt cx="4533095" cy="1429328"/>
          </a:xfrm>
        </p:grpSpPr>
        <p:pic>
          <p:nvPicPr>
            <p:cNvPr id="9" name="Picture 36" descr="Three Dozen Resources and Strategies for the School Counselor ...">
              <a:extLst>
                <a:ext uri="{FF2B5EF4-FFF2-40B4-BE49-F238E27FC236}">
                  <a16:creationId xmlns:a16="http://schemas.microsoft.com/office/drawing/2014/main" id="{657D037B-44CB-4C53-9237-636BC55D8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489" y="5264974"/>
              <a:ext cx="1364426" cy="1364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2ECC7E-716F-41A1-93EC-59F7F6C6DB88}"/>
                </a:ext>
              </a:extLst>
            </p:cNvPr>
            <p:cNvSpPr txBox="1"/>
            <p:nvPr/>
          </p:nvSpPr>
          <p:spPr>
            <a:xfrm>
              <a:off x="200820" y="5200072"/>
              <a:ext cx="24807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</a:pP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7. Complete lab.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</a:pP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	</a:t>
              </a: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  <a:sym typeface="Symbol" panose="05050102010706020507" pitchFamily="18" charset="2"/>
                </a:rPr>
                <a:t> TA help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</a:pP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	</a:t>
              </a: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  <a:sym typeface="Symbol" panose="05050102010706020507" pitchFamily="18" charset="2"/>
                </a:rPr>
                <a:t> Study buddy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</a:pP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	</a:t>
              </a: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  <a:sym typeface="Symbol" panose="05050102010706020507" pitchFamily="18" charset="2"/>
                </a:rPr>
                <a:t> Virtual office hours</a:t>
              </a:r>
              <a:endParaRPr lang="en-US" sz="1400" b="1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AAAAEA1-26DD-4524-8279-A3AB28EB33F0}"/>
              </a:ext>
            </a:extLst>
          </p:cNvPr>
          <p:cNvSpPr txBox="1"/>
          <p:nvPr/>
        </p:nvSpPr>
        <p:spPr>
          <a:xfrm>
            <a:off x="1114125" y="307746"/>
            <a:ext cx="303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Class Preparation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D8EF29-D158-4D4F-9910-6697BD03FDDC}"/>
              </a:ext>
            </a:extLst>
          </p:cNvPr>
          <p:cNvSpPr txBox="1"/>
          <p:nvPr/>
        </p:nvSpPr>
        <p:spPr>
          <a:xfrm>
            <a:off x="1115220" y="2514600"/>
            <a:ext cx="303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Class Participation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7D6B2A-6D27-4378-9C8B-54A6E251C398}"/>
              </a:ext>
            </a:extLst>
          </p:cNvPr>
          <p:cNvSpPr txBox="1"/>
          <p:nvPr/>
        </p:nvSpPr>
        <p:spPr>
          <a:xfrm>
            <a:off x="1115220" y="4800600"/>
            <a:ext cx="303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rPr>
              <a:t>Class Follow-thru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AA2D9A-BAFE-4680-BD30-E41304761F1F}"/>
              </a:ext>
            </a:extLst>
          </p:cNvPr>
          <p:cNvGrpSpPr/>
          <p:nvPr/>
        </p:nvGrpSpPr>
        <p:grpSpPr>
          <a:xfrm>
            <a:off x="1114125" y="390529"/>
            <a:ext cx="4422684" cy="1292165"/>
            <a:chOff x="199725" y="390528"/>
            <a:chExt cx="4422684" cy="12921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B9FE2-1A67-4D26-BAF8-1050E4F8B937}"/>
                </a:ext>
              </a:extLst>
            </p:cNvPr>
            <p:cNvSpPr txBox="1"/>
            <p:nvPr/>
          </p:nvSpPr>
          <p:spPr>
            <a:xfrm>
              <a:off x="199725" y="713508"/>
              <a:ext cx="30300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0188" indent="-230188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Read textbook assignment.</a:t>
              </a:r>
            </a:p>
          </p:txBody>
        </p:sp>
        <p:pic>
          <p:nvPicPr>
            <p:cNvPr id="26" name="Picture 2" descr="Study Buddy Club Cram for Exams!! - Utica Phoenix">
              <a:extLst>
                <a:ext uri="{FF2B5EF4-FFF2-40B4-BE49-F238E27FC236}">
                  <a16:creationId xmlns:a16="http://schemas.microsoft.com/office/drawing/2014/main" id="{0000A998-E534-4A22-8933-561E14CB8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996" y="390528"/>
              <a:ext cx="1141413" cy="1292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E8AD58-5EB2-4038-B18C-7D8C1876A00F}"/>
              </a:ext>
            </a:extLst>
          </p:cNvPr>
          <p:cNvGrpSpPr/>
          <p:nvPr/>
        </p:nvGrpSpPr>
        <p:grpSpPr>
          <a:xfrm>
            <a:off x="5943600" y="5353543"/>
            <a:ext cx="1847250" cy="1187289"/>
            <a:chOff x="5029200" y="5353542"/>
            <a:chExt cx="1847250" cy="118728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5E05AA3-5441-4017-9C04-80F95AA0B15E}"/>
                </a:ext>
              </a:extLst>
            </p:cNvPr>
            <p:cNvGrpSpPr/>
            <p:nvPr/>
          </p:nvGrpSpPr>
          <p:grpSpPr>
            <a:xfrm>
              <a:off x="5581050" y="5353542"/>
              <a:ext cx="1295400" cy="1187289"/>
              <a:chOff x="3865304" y="3183152"/>
              <a:chExt cx="1295400" cy="1187289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BB2D0B67-F3F0-42F7-B8E1-9CF9801D6B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5304" y="3183152"/>
                <a:ext cx="1295400" cy="1187289"/>
              </a:xfrm>
              <a:prstGeom prst="rect">
                <a:avLst/>
              </a:prstGeom>
            </p:spPr>
          </p:pic>
          <p:pic>
            <p:nvPicPr>
              <p:cNvPr id="41" name="Picture 26" descr="Zoom sued for improperly sharing personal data of its millions of ...">
                <a:extLst>
                  <a:ext uri="{FF2B5EF4-FFF2-40B4-BE49-F238E27FC236}">
                    <a16:creationId xmlns:a16="http://schemas.microsoft.com/office/drawing/2014/main" id="{DD57F25B-928B-4AD4-8C11-1D16006E9D7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 cstate="print">
                <a:alphaModFix amt="3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8704" y="3561658"/>
                <a:ext cx="594020" cy="447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5F19C37A-CBCB-4CD8-AF4A-1FA341E168B5}"/>
                </a:ext>
              </a:extLst>
            </p:cNvPr>
            <p:cNvSpPr/>
            <p:nvPr/>
          </p:nvSpPr>
          <p:spPr>
            <a:xfrm>
              <a:off x="5029200" y="5850827"/>
              <a:ext cx="365760" cy="2743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8EA4DE-F35D-4BBB-A5F7-D98EF727A6E0}"/>
              </a:ext>
            </a:extLst>
          </p:cNvPr>
          <p:cNvGrpSpPr/>
          <p:nvPr/>
        </p:nvGrpSpPr>
        <p:grpSpPr>
          <a:xfrm>
            <a:off x="5943600" y="3462069"/>
            <a:ext cx="1855250" cy="1030707"/>
            <a:chOff x="5029200" y="3462068"/>
            <a:chExt cx="1855250" cy="1030707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8F4EDFF5-67A3-411E-9C01-07C6E9335D76}"/>
                </a:ext>
              </a:extLst>
            </p:cNvPr>
            <p:cNvSpPr/>
            <p:nvPr/>
          </p:nvSpPr>
          <p:spPr>
            <a:xfrm>
              <a:off x="5029200" y="3840262"/>
              <a:ext cx="365760" cy="2743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2050" name="Picture 2" descr="image-demo-b – Quantemol">
              <a:extLst>
                <a:ext uri="{FF2B5EF4-FFF2-40B4-BE49-F238E27FC236}">
                  <a16:creationId xmlns:a16="http://schemas.microsoft.com/office/drawing/2014/main" id="{336DDE95-88D8-44B1-A55D-CDDDF4586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6066" y="3462068"/>
              <a:ext cx="1288384" cy="103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D3A41B-C6DD-478A-868D-03744031BCCA}"/>
              </a:ext>
            </a:extLst>
          </p:cNvPr>
          <p:cNvGrpSpPr/>
          <p:nvPr/>
        </p:nvGrpSpPr>
        <p:grpSpPr>
          <a:xfrm>
            <a:off x="1114126" y="307746"/>
            <a:ext cx="6993555" cy="1188720"/>
            <a:chOff x="199725" y="307746"/>
            <a:chExt cx="6993555" cy="1188720"/>
          </a:xfrm>
        </p:grpSpPr>
        <p:pic>
          <p:nvPicPr>
            <p:cNvPr id="25" name="Picture 4" descr="Best Practices For Video">
              <a:extLst>
                <a:ext uri="{FF2B5EF4-FFF2-40B4-BE49-F238E27FC236}">
                  <a16:creationId xmlns:a16="http://schemas.microsoft.com/office/drawing/2014/main" id="{BF8AC441-47FE-436A-B494-34EDB8C16114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07746"/>
              <a:ext cx="2011680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F32242CB-66D8-4B2E-9B6F-BDA1C2EE727F}"/>
                </a:ext>
              </a:extLst>
            </p:cNvPr>
            <p:cNvSpPr/>
            <p:nvPr/>
          </p:nvSpPr>
          <p:spPr>
            <a:xfrm>
              <a:off x="5029200" y="873900"/>
              <a:ext cx="365760" cy="2743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190B9D7-8B79-4EDC-A358-99A5EB5A707C}"/>
                </a:ext>
              </a:extLst>
            </p:cNvPr>
            <p:cNvSpPr txBox="1"/>
            <p:nvPr/>
          </p:nvSpPr>
          <p:spPr>
            <a:xfrm>
              <a:off x="199725" y="1000662"/>
              <a:ext cx="30300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 fontAlgn="base">
                <a:spcBef>
                  <a:spcPts val="600"/>
                </a:spcBef>
                <a:spcAft>
                  <a:spcPct val="0"/>
                </a:spcAft>
                <a:buFont typeface="+mj-lt"/>
                <a:buAutoNum type="arabicPeriod" startAt="2"/>
              </a:pP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Watch video lecture.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CB312D-9EDE-4C63-B6AE-B78EDC536FBA}"/>
              </a:ext>
            </a:extLst>
          </p:cNvPr>
          <p:cNvGrpSpPr/>
          <p:nvPr/>
        </p:nvGrpSpPr>
        <p:grpSpPr>
          <a:xfrm>
            <a:off x="1114126" y="1768865"/>
            <a:ext cx="8386177" cy="1268381"/>
            <a:chOff x="199725" y="1768864"/>
            <a:chExt cx="8386177" cy="1268381"/>
          </a:xfrm>
        </p:grpSpPr>
        <p:pic>
          <p:nvPicPr>
            <p:cNvPr id="23" name="Picture 16" descr="email icon (con imágenes) | Iconos">
              <a:extLst>
                <a:ext uri="{FF2B5EF4-FFF2-40B4-BE49-F238E27FC236}">
                  <a16:creationId xmlns:a16="http://schemas.microsoft.com/office/drawing/2014/main" id="{87DA19A7-2AA0-4AA4-BC7E-DF7A6BF7B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381" y="1768864"/>
              <a:ext cx="931521" cy="931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F1E60CB0-7A68-4DD7-9320-96D310B3FDFE}"/>
                </a:ext>
              </a:extLst>
            </p:cNvPr>
            <p:cNvSpPr/>
            <p:nvPr/>
          </p:nvSpPr>
          <p:spPr>
            <a:xfrm>
              <a:off x="5029200" y="2200606"/>
              <a:ext cx="365760" cy="2743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32" name="Picture 10" descr="Asking the Right Questions | Psychology Today">
              <a:extLst>
                <a:ext uri="{FF2B5EF4-FFF2-40B4-BE49-F238E27FC236}">
                  <a16:creationId xmlns:a16="http://schemas.microsoft.com/office/drawing/2014/main" id="{B7A9FB72-E90B-4A82-B832-5BDCF9675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081" y="1813966"/>
              <a:ext cx="1223279" cy="1223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B16CAC7C-2F47-4206-93E8-EF6765429602}"/>
                </a:ext>
              </a:extLst>
            </p:cNvPr>
            <p:cNvSpPr/>
            <p:nvPr/>
          </p:nvSpPr>
          <p:spPr>
            <a:xfrm>
              <a:off x="7025640" y="2200606"/>
              <a:ext cx="365760" cy="2743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F3860F9-37B5-45A1-B1EB-FA35A45E5AAB}"/>
                </a:ext>
              </a:extLst>
            </p:cNvPr>
            <p:cNvSpPr txBox="1"/>
            <p:nvPr/>
          </p:nvSpPr>
          <p:spPr>
            <a:xfrm>
              <a:off x="199725" y="1852487"/>
              <a:ext cx="30300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ts val="600"/>
                </a:spcBef>
                <a:spcAft>
                  <a:spcPct val="0"/>
                </a:spcAft>
                <a:tabLst>
                  <a:tab pos="285750" algn="l"/>
                </a:tabLst>
              </a:pP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5. Ask any questions (via email).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AA96CE-7B77-422E-A0F2-BD7016FA7913}"/>
              </a:ext>
            </a:extLst>
          </p:cNvPr>
          <p:cNvGrpSpPr/>
          <p:nvPr/>
        </p:nvGrpSpPr>
        <p:grpSpPr>
          <a:xfrm>
            <a:off x="1114126" y="1565337"/>
            <a:ext cx="4557501" cy="1194542"/>
            <a:chOff x="199725" y="1565337"/>
            <a:chExt cx="4557501" cy="119454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BF2024F-BDCF-42B5-829A-12BC4797B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46179" y="1709372"/>
              <a:ext cx="1411047" cy="1050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BA898EE-ADF1-4A48-BEDA-0C0491B1F729}"/>
                </a:ext>
              </a:extLst>
            </p:cNvPr>
            <p:cNvSpPr txBox="1"/>
            <p:nvPr/>
          </p:nvSpPr>
          <p:spPr>
            <a:xfrm>
              <a:off x="199725" y="1565337"/>
              <a:ext cx="30300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ts val="600"/>
                </a:spcBef>
                <a:spcAft>
                  <a:spcPct val="0"/>
                </a:spcAft>
                <a:tabLst>
                  <a:tab pos="285750" algn="l"/>
                </a:tabLst>
              </a:pP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4. Start working on lab.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8B1ACF-7536-401F-988F-07B27B5B8E34}"/>
              </a:ext>
            </a:extLst>
          </p:cNvPr>
          <p:cNvGrpSpPr/>
          <p:nvPr/>
        </p:nvGrpSpPr>
        <p:grpSpPr>
          <a:xfrm>
            <a:off x="1114125" y="423544"/>
            <a:ext cx="8606216" cy="1162420"/>
            <a:chOff x="199725" y="423544"/>
            <a:chExt cx="8606216" cy="11624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88C52F-8066-43BA-814C-8FACA11E4BF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34341" y="423544"/>
              <a:ext cx="1371600" cy="107389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88BF28-3248-4995-A0D3-6BF962C89F08}"/>
                </a:ext>
              </a:extLst>
            </p:cNvPr>
            <p:cNvSpPr txBox="1"/>
            <p:nvPr/>
          </p:nvSpPr>
          <p:spPr>
            <a:xfrm>
              <a:off x="199725" y="1278187"/>
              <a:ext cx="30300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 fontAlgn="base">
                <a:spcBef>
                  <a:spcPts val="600"/>
                </a:spcBef>
                <a:spcAft>
                  <a:spcPct val="0"/>
                </a:spcAft>
                <a:buFont typeface="+mj-lt"/>
                <a:buAutoNum type="arabicPeriod" startAt="3"/>
              </a:pP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Study lab requirements.</a:t>
              </a: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398911EC-E462-4443-A2AD-A34C8A0AB4B4}"/>
                </a:ext>
              </a:extLst>
            </p:cNvPr>
            <p:cNvSpPr/>
            <p:nvPr/>
          </p:nvSpPr>
          <p:spPr>
            <a:xfrm>
              <a:off x="7025640" y="849596"/>
              <a:ext cx="365760" cy="2743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937FED-2006-4CB5-A54F-8977C33AF791}"/>
              </a:ext>
            </a:extLst>
          </p:cNvPr>
          <p:cNvGrpSpPr/>
          <p:nvPr/>
        </p:nvGrpSpPr>
        <p:grpSpPr>
          <a:xfrm>
            <a:off x="1114125" y="3411591"/>
            <a:ext cx="8448052" cy="1468222"/>
            <a:chOff x="199725" y="3411591"/>
            <a:chExt cx="8448052" cy="1468222"/>
          </a:xfrm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8AC013BB-BD4B-4601-AFED-34C9BC7F6D71}"/>
                </a:ext>
              </a:extLst>
            </p:cNvPr>
            <p:cNvSpPr/>
            <p:nvPr/>
          </p:nvSpPr>
          <p:spPr>
            <a:xfrm>
              <a:off x="7025640" y="3845172"/>
              <a:ext cx="365760" cy="2743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5D594AE-8214-4BB5-A423-D96E19FBD77E}"/>
                </a:ext>
              </a:extLst>
            </p:cNvPr>
            <p:cNvGrpSpPr/>
            <p:nvPr/>
          </p:nvGrpSpPr>
          <p:grpSpPr>
            <a:xfrm>
              <a:off x="199725" y="3411591"/>
              <a:ext cx="8448052" cy="1468222"/>
              <a:chOff x="199725" y="3411591"/>
              <a:chExt cx="8448052" cy="146822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CFAE7F0-FC31-4D99-A8DB-073A16EF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92506" y="3411591"/>
                <a:ext cx="1055271" cy="1160409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04AB84-6D23-41F9-8B9D-DE6C3A2E1728}"/>
                  </a:ext>
                </a:extLst>
              </p:cNvPr>
              <p:cNvSpPr txBox="1"/>
              <p:nvPr/>
            </p:nvSpPr>
            <p:spPr>
              <a:xfrm>
                <a:off x="199725" y="4141149"/>
                <a:ext cx="314645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92100" indent="-292100" fontAlgn="base">
                  <a:spcBef>
                    <a:spcPts val="1200"/>
                  </a:spcBef>
                  <a:spcAft>
                    <a:spcPct val="0"/>
                  </a:spcAft>
                  <a:tabLst>
                    <a:tab pos="285750" algn="l"/>
                  </a:tabLst>
                </a:pPr>
                <a:r>
                  <a:rPr lang="en-US" sz="1400" b="1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Arial" charset="0"/>
                  </a:rPr>
                  <a:t>6. Take attendance quiz as soon as possible.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85750" algn="l"/>
                  </a:tabLst>
                </a:pPr>
                <a:endPara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6D3254-0831-4289-BDB3-13C8AC8A1417}"/>
              </a:ext>
            </a:extLst>
          </p:cNvPr>
          <p:cNvGrpSpPr/>
          <p:nvPr/>
        </p:nvGrpSpPr>
        <p:grpSpPr>
          <a:xfrm>
            <a:off x="1114126" y="5341534"/>
            <a:ext cx="8334675" cy="1257300"/>
            <a:chOff x="199725" y="5341534"/>
            <a:chExt cx="8334675" cy="12573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D3A888D-551E-4FC7-AD57-425C910D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67600" y="5341534"/>
              <a:ext cx="1066800" cy="1257300"/>
            </a:xfrm>
            <a:prstGeom prst="rect">
              <a:avLst/>
            </a:prstGeom>
          </p:spPr>
        </p:pic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62FE4DAD-E6A8-489D-995E-C20F7C382519}"/>
                </a:ext>
              </a:extLst>
            </p:cNvPr>
            <p:cNvSpPr/>
            <p:nvPr/>
          </p:nvSpPr>
          <p:spPr>
            <a:xfrm>
              <a:off x="7025640" y="5855737"/>
              <a:ext cx="365760" cy="2743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9CA776D-F5CB-4D19-B83D-C10FC37C14AE}"/>
                </a:ext>
              </a:extLst>
            </p:cNvPr>
            <p:cNvSpPr txBox="1"/>
            <p:nvPr/>
          </p:nvSpPr>
          <p:spPr>
            <a:xfrm>
              <a:off x="199725" y="6220361"/>
              <a:ext cx="24807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ts val="1200"/>
                </a:spcBef>
                <a:spcAft>
                  <a:spcPct val="0"/>
                </a:spcAft>
                <a:tabLst>
                  <a:tab pos="285750" algn="l"/>
                </a:tabLst>
              </a:pP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  <a:sym typeface="Symbol" panose="05050102010706020507" pitchFamily="18" charset="2"/>
                </a:rPr>
                <a:t>8.	Do peer reviews.</a:t>
              </a:r>
              <a:endParaRPr lang="en-US" sz="1400" b="1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560663-979C-4CE5-B684-5B33A894A64F}"/>
              </a:ext>
            </a:extLst>
          </p:cNvPr>
          <p:cNvGrpSpPr/>
          <p:nvPr/>
        </p:nvGrpSpPr>
        <p:grpSpPr>
          <a:xfrm>
            <a:off x="1114125" y="2946922"/>
            <a:ext cx="4905196" cy="1606797"/>
            <a:chOff x="1115220" y="4739574"/>
            <a:chExt cx="4905196" cy="160679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5605E12-2DDC-44AB-8EEF-71820D0FE2A5}"/>
                </a:ext>
              </a:extLst>
            </p:cNvPr>
            <p:cNvSpPr txBox="1"/>
            <p:nvPr/>
          </p:nvSpPr>
          <p:spPr>
            <a:xfrm>
              <a:off x="1115220" y="4739574"/>
              <a:ext cx="368538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</a:pP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5. Attend in-person class for: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</a:pP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	</a:t>
              </a: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  <a:sym typeface="Symbol" panose="05050102010706020507" pitchFamily="18" charset="2"/>
                </a:rPr>
                <a:t> Answer email/chat questions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</a:pP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	</a:t>
              </a: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  <a:sym typeface="Symbol" panose="05050102010706020507" pitchFamily="18" charset="2"/>
                </a:rPr>
                <a:t> Review of readings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</a:pP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	</a:t>
              </a: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  <a:sym typeface="Symbol" panose="05050102010706020507" pitchFamily="18" charset="2"/>
                </a:rPr>
                <a:t> Discussions of lab requirements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</a:pP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</a:rPr>
                <a:t>	</a:t>
              </a:r>
              <a:r>
                <a:rPr lang="en-US" sz="1400" b="1" dirty="0">
                  <a:solidFill>
                    <a:prstClr val="black"/>
                  </a:solidFill>
                  <a:latin typeface="Comic Sans MS" panose="030F0702030302020204" pitchFamily="66" charset="0"/>
                  <a:cs typeface="Arial" charset="0"/>
                  <a:sym typeface="Symbol" panose="05050102010706020507" pitchFamily="18" charset="2"/>
                </a:rPr>
                <a:t> Program lab examples</a:t>
              </a:r>
              <a:endParaRPr lang="en-US" sz="1400" b="1" dirty="0">
                <a:solidFill>
                  <a:prstClr val="black"/>
                </a:solidFill>
                <a:latin typeface="Comic Sans MS" panose="030F0702030302020204" pitchFamily="66" charset="0"/>
                <a:cs typeface="Arial" charset="0"/>
              </a:endParaRPr>
            </a:p>
          </p:txBody>
        </p:sp>
        <p:pic>
          <p:nvPicPr>
            <p:cNvPr id="55" name="Picture 2" descr="Getting Ready for Face-to-Face Learning – Williamsburg-James City County  Public Schools">
              <a:extLst>
                <a:ext uri="{FF2B5EF4-FFF2-40B4-BE49-F238E27FC236}">
                  <a16:creationId xmlns:a16="http://schemas.microsoft.com/office/drawing/2014/main" id="{20C8081E-19A8-4310-BF43-9699A47E5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584" y="5122464"/>
              <a:ext cx="1541832" cy="1223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59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24135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Late Lab submissions</a:t>
            </a:r>
          </a:p>
          <a:p>
            <a:pPr lvl="1"/>
            <a:r>
              <a:rPr lang="en-US" dirty="0"/>
              <a:t>50% penalty on late portions of a lab.</a:t>
            </a:r>
          </a:p>
          <a:p>
            <a:pPr lvl="1"/>
            <a:r>
              <a:rPr lang="en-US" dirty="0"/>
              <a:t>Missed peer review points can not be recovered.</a:t>
            </a:r>
          </a:p>
          <a:p>
            <a:r>
              <a:rPr lang="en-US" b="1" dirty="0">
                <a:solidFill>
                  <a:srgbClr val="FF0000"/>
                </a:solidFill>
              </a:rPr>
              <a:t>DO NOT post your work on a public repository</a:t>
            </a:r>
            <a:r>
              <a:rPr lang="en-US" dirty="0"/>
              <a:t> (e.g. </a:t>
            </a:r>
            <a:r>
              <a:rPr lang="en-US" dirty="0" err="1"/>
              <a:t>github</a:t>
            </a:r>
            <a:r>
              <a:rPr lang="en-US" dirty="0"/>
              <a:t>, Learning Suite, </a:t>
            </a:r>
            <a:r>
              <a:rPr lang="en-US" dirty="0" err="1"/>
              <a:t>Bitbucket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)!</a:t>
            </a:r>
          </a:p>
          <a:p>
            <a:pPr lvl="1"/>
            <a:r>
              <a:rPr lang="en-US" dirty="0"/>
              <a:t>We troll often – results in failing the course.</a:t>
            </a:r>
          </a:p>
          <a:p>
            <a:pPr lvl="1"/>
            <a:r>
              <a:rPr lang="en-US" dirty="0"/>
              <a:t>Private repositories are encouraged.</a:t>
            </a:r>
          </a:p>
          <a:p>
            <a:r>
              <a:rPr lang="en-US" dirty="0"/>
              <a:t>Do your own work.</a:t>
            </a:r>
          </a:p>
          <a:p>
            <a:pPr lvl="1"/>
            <a:r>
              <a:rPr lang="en-US" dirty="0"/>
              <a:t>Sharing of code is cheating!  (Sources compared with current and past submissions.)</a:t>
            </a:r>
          </a:p>
          <a:p>
            <a:pPr lvl="1"/>
            <a:r>
              <a:rPr lang="en-US" dirty="0"/>
              <a:t>Working/studying with peers is encouraged!</a:t>
            </a:r>
          </a:p>
          <a:p>
            <a:r>
              <a:rPr lang="en-US" dirty="0"/>
              <a:t>Check your email often.</a:t>
            </a:r>
          </a:p>
          <a:p>
            <a:pPr lvl="1"/>
            <a:r>
              <a:rPr lang="en-US" dirty="0"/>
              <a:t>Do not use LS email to communicate with me. (Use </a:t>
            </a:r>
            <a:r>
              <a:rPr lang="en-US" dirty="0">
                <a:hlinkClick r:id="rId2"/>
              </a:rPr>
              <a:t>proper@cs.byu.edu</a:t>
            </a:r>
            <a:r>
              <a:rPr lang="en-US" dirty="0"/>
              <a:t>.)</a:t>
            </a:r>
          </a:p>
          <a:p>
            <a:r>
              <a:rPr lang="en-US" b="1" dirty="0">
                <a:solidFill>
                  <a:srgbClr val="FF0000"/>
                </a:solidFill>
              </a:rPr>
              <a:t>Please sit close to another student during class!!!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(01)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5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1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1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1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1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1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1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1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1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13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3571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49787"/>
              </p:ext>
            </p:extLst>
          </p:nvPr>
        </p:nvGraphicFramePr>
        <p:xfrm>
          <a:off x="642310" y="1447798"/>
          <a:ext cx="5987090" cy="528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331">
                <a:tc>
                  <a:txBody>
                    <a:bodyPr/>
                    <a:lstStyle/>
                    <a:p>
                      <a:r>
                        <a:rPr lang="en-US" sz="1200" dirty="0"/>
                        <a:t>C++ Primer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82">
                <a:tc>
                  <a:txBody>
                    <a:bodyPr/>
                    <a:lstStyle/>
                    <a:p>
                      <a:r>
                        <a:rPr lang="en-US" sz="1600" dirty="0"/>
                        <a:t>Part</a:t>
                      </a:r>
                      <a:r>
                        <a:rPr lang="en-US" sz="1600" baseline="0" dirty="0"/>
                        <a:t> 1: Abstract Data Types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38">
                <a:tc>
                  <a:txBody>
                    <a:bodyPr/>
                    <a:lstStyle/>
                    <a:p>
                      <a:r>
                        <a:rPr lang="en-US" sz="1200" dirty="0"/>
                        <a:t>Ch01: Introduction to Software Design</a:t>
                      </a:r>
                    </a:p>
                    <a:p>
                      <a:r>
                        <a:rPr lang="en-US" sz="1200" dirty="0"/>
                        <a:t>Ch02: Program Correctness and Efficiency</a:t>
                      </a:r>
                    </a:p>
                    <a:p>
                      <a:r>
                        <a:rPr lang="en-US" sz="1200" dirty="0"/>
                        <a:t>Ch03: Inheritance and Class Hierarchies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L1: Grades</a:t>
                      </a:r>
                    </a:p>
                    <a:p>
                      <a:r>
                        <a:rPr lang="en-US" sz="1200" dirty="0"/>
                        <a:t>L2: SNAP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182">
                <a:tc>
                  <a:txBody>
                    <a:bodyPr/>
                    <a:lstStyle/>
                    <a:p>
                      <a:r>
                        <a:rPr lang="en-US" sz="1600" dirty="0"/>
                        <a:t>Part 2: Containers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992">
                <a:tc>
                  <a:txBody>
                    <a:bodyPr/>
                    <a:lstStyle/>
                    <a:p>
                      <a:r>
                        <a:rPr lang="en-US" sz="1200" dirty="0"/>
                        <a:t>Ch04: Sequential Containers</a:t>
                      </a:r>
                    </a:p>
                    <a:p>
                      <a:r>
                        <a:rPr lang="en-US" sz="1200" dirty="0"/>
                        <a:t>Ch05: Stacks</a:t>
                      </a:r>
                    </a:p>
                    <a:p>
                      <a:r>
                        <a:rPr lang="en-US" sz="1200" dirty="0"/>
                        <a:t>Ch06: Queues and </a:t>
                      </a:r>
                      <a:r>
                        <a:rPr lang="en-US" sz="1200" dirty="0" err="1"/>
                        <a:t>Deques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L3:</a:t>
                      </a:r>
                      <a:r>
                        <a:rPr lang="en-US" sz="1200" baseline="0" dirty="0"/>
                        <a:t> Linked List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L4: Iterator</a:t>
                      </a:r>
                      <a:endParaRPr lang="en-US" sz="1200" baseline="0" dirty="0"/>
                    </a:p>
                    <a:p>
                      <a:r>
                        <a:rPr lang="en-US" sz="1200" baseline="0" dirty="0"/>
                        <a:t>L5: Shunting Yard</a:t>
                      </a:r>
                    </a:p>
                    <a:p>
                      <a:r>
                        <a:rPr lang="en-US" sz="1200" baseline="0" dirty="0"/>
                        <a:t>L6: Railroad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182">
                <a:tc>
                  <a:txBody>
                    <a:bodyPr/>
                    <a:lstStyle/>
                    <a:p>
                      <a:r>
                        <a:rPr lang="en-US" sz="1600" dirty="0"/>
                        <a:t>Part 3: Recursion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331">
                <a:tc>
                  <a:txBody>
                    <a:bodyPr/>
                    <a:lstStyle/>
                    <a:p>
                      <a:r>
                        <a:rPr lang="en-US" sz="1200" dirty="0"/>
                        <a:t>Ch07: Recursion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L7: 3dMaze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182">
                <a:tc>
                  <a:txBody>
                    <a:bodyPr/>
                    <a:lstStyle/>
                    <a:p>
                      <a:r>
                        <a:rPr lang="en-US" sz="1600" dirty="0"/>
                        <a:t>Part 4: Trees, Maps, Sets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884">
                <a:tc>
                  <a:txBody>
                    <a:bodyPr/>
                    <a:lstStyle/>
                    <a:p>
                      <a:r>
                        <a:rPr lang="en-US" sz="1200" dirty="0"/>
                        <a:t>Ch08: Trees</a:t>
                      </a:r>
                    </a:p>
                    <a:p>
                      <a:r>
                        <a:rPr lang="en-US" sz="1200" dirty="0"/>
                        <a:t>Ch09:</a:t>
                      </a:r>
                      <a:r>
                        <a:rPr lang="en-US" sz="1200" baseline="0" dirty="0"/>
                        <a:t> Sets and Maps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L8: BST</a:t>
                      </a:r>
                    </a:p>
                    <a:p>
                      <a:r>
                        <a:rPr lang="en-US" sz="1200" dirty="0"/>
                        <a:t>L9: Maps and 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182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Part 5: Sorting, Search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331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Ch10: Sorting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L10: Quicksort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182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Part 6: AVL Trees and Graphs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3884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Ch11: Self-Balancing Search Trees</a:t>
                      </a:r>
                    </a:p>
                    <a:p>
                      <a:r>
                        <a:rPr lang="en-US" sz="1200" baseline="0" dirty="0"/>
                        <a:t>Ch12: Graphs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L11: AVL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235 Overview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(01)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34F760-814A-4BD9-99E8-39E388740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839" y="1729739"/>
            <a:ext cx="326965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#01: Keys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2048106"/>
          </a:xfrm>
        </p:spPr>
        <p:txBody>
          <a:bodyPr/>
          <a:lstStyle/>
          <a:p>
            <a:r>
              <a:rPr lang="en-US" dirty="0"/>
              <a:t>What should you do If you find yourself (and we all do):</a:t>
            </a:r>
          </a:p>
          <a:p>
            <a:pPr lvl="1"/>
            <a:r>
              <a:rPr lang="en-US" dirty="0"/>
              <a:t>struggling with the material,</a:t>
            </a:r>
          </a:p>
          <a:p>
            <a:pPr lvl="1">
              <a:spcBef>
                <a:spcPts val="0"/>
              </a:spcBef>
            </a:pPr>
            <a:r>
              <a:rPr lang="en-US" dirty="0"/>
              <a:t>falling behind on assignments,</a:t>
            </a:r>
          </a:p>
          <a:p>
            <a:pPr lvl="1">
              <a:spcBef>
                <a:spcPts val="0"/>
              </a:spcBef>
            </a:pPr>
            <a:r>
              <a:rPr lang="en-US" dirty="0"/>
              <a:t>facing personal problems,</a:t>
            </a:r>
          </a:p>
          <a:p>
            <a:pPr lvl="1">
              <a:spcBef>
                <a:spcPts val="0"/>
              </a:spcBef>
            </a:pPr>
            <a:r>
              <a:rPr lang="en-US" dirty="0"/>
              <a:t>lacking motivation, or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experiencing any difficulty that effects your schoolwork…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(01)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286B52-21BB-6205-BC89-1A4ADE554F49}"/>
              </a:ext>
            </a:extLst>
          </p:cNvPr>
          <p:cNvSpPr txBox="1">
            <a:spLocks/>
          </p:cNvSpPr>
          <p:nvPr/>
        </p:nvSpPr>
        <p:spPr bwMode="auto">
          <a:xfrm>
            <a:off x="579929" y="3281595"/>
            <a:ext cx="10047884" cy="340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suggestions:</a:t>
            </a:r>
          </a:p>
          <a:p>
            <a:pPr lvl="1"/>
            <a:r>
              <a:rPr lang="en-US" dirty="0"/>
              <a:t>Talk with the professor at the first sign of problems.</a:t>
            </a:r>
          </a:p>
          <a:p>
            <a:pPr lvl="1"/>
            <a:r>
              <a:rPr lang="en-US" dirty="0"/>
              <a:t>Resolving problems sooner is always better than later.</a:t>
            </a:r>
          </a:p>
          <a:p>
            <a:pPr marL="1028700" lvl="2" indent="-342900">
              <a:buSzPct val="100000"/>
              <a:buFont typeface="+mj-lt"/>
              <a:buAutoNum type="arabicParenR"/>
            </a:pPr>
            <a:r>
              <a:rPr lang="en-US" dirty="0"/>
              <a:t>Attend all in-person sessions,</a:t>
            </a:r>
          </a:p>
          <a:p>
            <a:pPr marL="1028700" lvl="2" indent="-3429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/>
              <a:t>Do the reading and watch videos BEFORE class,</a:t>
            </a:r>
          </a:p>
          <a:p>
            <a:pPr marL="1028700" lvl="2" indent="-3429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/>
              <a:t>Work with the TAs as needed – especially in off-peak hours,</a:t>
            </a:r>
          </a:p>
          <a:p>
            <a:pPr marL="1028700" lvl="2" indent="-3429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/>
              <a:t>Run to completion – avoid context switching (distractions).</a:t>
            </a:r>
          </a:p>
          <a:p>
            <a:pPr marL="1028700" lvl="2" indent="-3429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/>
              <a:t>Get started early on labs...</a:t>
            </a:r>
          </a:p>
          <a:p>
            <a:r>
              <a:rPr lang="en-US" dirty="0"/>
              <a:t>Little (if any) can be done to improve your grade if you wait until reading day.</a:t>
            </a:r>
          </a:p>
        </p:txBody>
      </p:sp>
    </p:spTree>
    <p:extLst>
      <p:ext uri="{BB962C8B-B14F-4D97-AF65-F5344CB8AC3E}">
        <p14:creationId xmlns:p14="http://schemas.microsoft.com/office/powerpoint/2010/main" val="11738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An IDE?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“Real men (and women) use plain text editors to write code in assembly.”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(01)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2493" y="3733800"/>
            <a:ext cx="896423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Industry needs skilled developers who know how to:</a:t>
            </a:r>
          </a:p>
          <a:p>
            <a:pPr marL="777875" lvl="1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arenR"/>
            </a:pPr>
            <a:r>
              <a:rPr lang="en-US" sz="2200" dirty="0">
                <a:solidFill>
                  <a:prstClr val="black"/>
                </a:solidFill>
                <a:latin typeface="Arial"/>
              </a:rPr>
              <a:t>Use breakpoints</a:t>
            </a:r>
          </a:p>
          <a:p>
            <a:pPr marL="777875" lvl="1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arenR"/>
            </a:pPr>
            <a:r>
              <a:rPr lang="en-US" sz="2200" dirty="0">
                <a:solidFill>
                  <a:prstClr val="black"/>
                </a:solidFill>
                <a:latin typeface="Arial"/>
              </a:rPr>
              <a:t>Single step</a:t>
            </a:r>
          </a:p>
          <a:p>
            <a:pPr marL="777875" lvl="1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arenR"/>
            </a:pPr>
            <a:r>
              <a:rPr lang="en-US" sz="2200" dirty="0">
                <a:solidFill>
                  <a:prstClr val="black"/>
                </a:solidFill>
                <a:latin typeface="Arial"/>
              </a:rPr>
              <a:t>Inspect / change process memory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Symbolic debuggers highlight scope, keywords, vertical whitespace, outline modules, performance, variable watch, among others.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486" y="2351228"/>
            <a:ext cx="944011" cy="1274106"/>
            <a:chOff x="794085" y="2351228"/>
            <a:chExt cx="944011" cy="1274106"/>
          </a:xfrm>
        </p:grpSpPr>
        <p:sp>
          <p:nvSpPr>
            <p:cNvPr id="2" name="TextBox 1"/>
            <p:cNvSpPr txBox="1"/>
            <p:nvPr/>
          </p:nvSpPr>
          <p:spPr>
            <a:xfrm>
              <a:off x="852853" y="3163669"/>
              <a:ext cx="82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Machine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Code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85" y="2351228"/>
              <a:ext cx="944011" cy="78667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819401" y="2262038"/>
            <a:ext cx="1201615" cy="1178631"/>
            <a:chOff x="1905000" y="2262037"/>
            <a:chExt cx="1201615" cy="1178631"/>
          </a:xfrm>
        </p:grpSpPr>
        <p:sp>
          <p:nvSpPr>
            <p:cNvPr id="8" name="TextBox 7"/>
            <p:cNvSpPr txBox="1"/>
            <p:nvPr/>
          </p:nvSpPr>
          <p:spPr>
            <a:xfrm>
              <a:off x="2133600" y="3163669"/>
              <a:ext cx="973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Assembly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634" y="2262037"/>
              <a:ext cx="647700" cy="875867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1905000" y="2524330"/>
              <a:ext cx="228600" cy="36391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14800" y="2274676"/>
            <a:ext cx="1409042" cy="1165993"/>
            <a:chOff x="3200400" y="2274675"/>
            <a:chExt cx="1409042" cy="1165993"/>
          </a:xfrm>
        </p:grpSpPr>
        <p:sp>
          <p:nvSpPr>
            <p:cNvPr id="9" name="TextBox 8"/>
            <p:cNvSpPr txBox="1"/>
            <p:nvPr/>
          </p:nvSpPr>
          <p:spPr>
            <a:xfrm>
              <a:off x="3657600" y="316366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872" y="2274675"/>
              <a:ext cx="1084570" cy="863229"/>
            </a:xfrm>
            <a:prstGeom prst="rect">
              <a:avLst/>
            </a:prstGeom>
          </p:spPr>
        </p:pic>
        <p:sp>
          <p:nvSpPr>
            <p:cNvPr id="20" name="Right Arrow 19"/>
            <p:cNvSpPr/>
            <p:nvPr/>
          </p:nvSpPr>
          <p:spPr>
            <a:xfrm>
              <a:off x="3200400" y="2524330"/>
              <a:ext cx="228600" cy="36391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15001" y="2230262"/>
            <a:ext cx="1656197" cy="1579738"/>
            <a:chOff x="4800600" y="2230262"/>
            <a:chExt cx="1656197" cy="1579738"/>
          </a:xfrm>
        </p:grpSpPr>
        <p:sp>
          <p:nvSpPr>
            <p:cNvPr id="10" name="TextBox 9"/>
            <p:cNvSpPr txBox="1"/>
            <p:nvPr/>
          </p:nvSpPr>
          <p:spPr>
            <a:xfrm>
              <a:off x="5181600" y="3163669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C++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Java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Python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980" y="2230262"/>
              <a:ext cx="1277817" cy="907642"/>
            </a:xfrm>
            <a:prstGeom prst="rect">
              <a:avLst/>
            </a:prstGeom>
          </p:spPr>
        </p:pic>
        <p:sp>
          <p:nvSpPr>
            <p:cNvPr id="21" name="Right Arrow 20"/>
            <p:cNvSpPr/>
            <p:nvPr/>
          </p:nvSpPr>
          <p:spPr>
            <a:xfrm>
              <a:off x="4800600" y="2524330"/>
              <a:ext cx="228600" cy="36391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20000" y="2080041"/>
            <a:ext cx="2123524" cy="1720334"/>
            <a:chOff x="6705600" y="2080041"/>
            <a:chExt cx="2123524" cy="1720334"/>
          </a:xfrm>
        </p:grpSpPr>
        <p:sp>
          <p:nvSpPr>
            <p:cNvPr id="11" name="TextBox 10"/>
            <p:cNvSpPr txBox="1"/>
            <p:nvPr/>
          </p:nvSpPr>
          <p:spPr>
            <a:xfrm>
              <a:off x="7470530" y="333871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Symbolic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Debugger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6335" y="2080041"/>
              <a:ext cx="1802789" cy="1232904"/>
            </a:xfrm>
            <a:prstGeom prst="rect">
              <a:avLst/>
            </a:prstGeom>
          </p:spPr>
        </p:pic>
        <p:sp>
          <p:nvSpPr>
            <p:cNvPr id="22" name="Right Arrow 21"/>
            <p:cNvSpPr/>
            <p:nvPr/>
          </p:nvSpPr>
          <p:spPr>
            <a:xfrm>
              <a:off x="6705600" y="2524330"/>
              <a:ext cx="228600" cy="36391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830C349-C507-47EC-A0EA-EC83F3AF40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67" y="2262037"/>
            <a:ext cx="5680666" cy="42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Studio Community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Step 1: Go to website </a:t>
            </a:r>
            <a:r>
              <a:rPr lang="en-US" dirty="0">
                <a:hlinkClick r:id="rId2"/>
              </a:rPr>
              <a:t>http://www.visualstudio.com/en-us/downloads/download-visual-studio-vs#DownloadFamilies_2</a:t>
            </a:r>
            <a:endParaRPr lang="en-US" dirty="0"/>
          </a:p>
          <a:p>
            <a:r>
              <a:rPr lang="en-US" dirty="0"/>
              <a:t>Step 2: Find the panel titled  Visual Studio Community 20xx for Windows Desktop  and click on                                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(01)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17827"/>
            <a:ext cx="7391400" cy="3575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1" y="2514601"/>
            <a:ext cx="1990725" cy="3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31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Xcode</a:t>
            </a:r>
            <a:r>
              <a:rPr lang="en-US" dirty="0"/>
              <a:t> for Macs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C++ is a standard not an application.</a:t>
            </a:r>
          </a:p>
          <a:p>
            <a:pPr lvl="1"/>
            <a:r>
              <a:rPr lang="en-US" sz="1800" dirty="0"/>
              <a:t>Your source code should compile and execute independent of what compiler or IDE you choose (VS, </a:t>
            </a:r>
            <a:r>
              <a:rPr lang="en-US" sz="1800" dirty="0" err="1"/>
              <a:t>Xcode</a:t>
            </a:r>
            <a:r>
              <a:rPr lang="en-US" sz="1800" dirty="0"/>
              <a:t>, </a:t>
            </a:r>
            <a:r>
              <a:rPr lang="en-US" sz="1800" dirty="0" err="1"/>
              <a:t>gcc</a:t>
            </a:r>
            <a:r>
              <a:rPr lang="en-US" sz="1800" dirty="0"/>
              <a:t>, g++).</a:t>
            </a:r>
          </a:p>
          <a:p>
            <a:pPr lvl="2"/>
            <a:r>
              <a:rPr lang="en-US" dirty="0"/>
              <a:t>Visual Studio uses Microsoft C++ Compiler (MSVC).</a:t>
            </a:r>
          </a:p>
          <a:p>
            <a:pPr lvl="2">
              <a:spcBef>
                <a:spcPts val="0"/>
              </a:spcBef>
            </a:pPr>
            <a:r>
              <a:rPr lang="en-US" dirty="0" err="1"/>
              <a:t>Xcode</a:t>
            </a:r>
            <a:r>
              <a:rPr lang="en-US" dirty="0"/>
              <a:t> uses Clang C/C++/Objective-C compiler frontend with LLVM as backend.</a:t>
            </a:r>
          </a:p>
          <a:p>
            <a:pPr lvl="2">
              <a:spcBef>
                <a:spcPts val="0"/>
              </a:spcBef>
            </a:pPr>
            <a:r>
              <a:rPr lang="en-US" dirty="0"/>
              <a:t>Linux, </a:t>
            </a:r>
            <a:r>
              <a:rPr lang="en-US" dirty="0" err="1"/>
              <a:t>MinGW</a:t>
            </a:r>
            <a:r>
              <a:rPr lang="en-US" dirty="0"/>
              <a:t>, Cygwin use GNU </a:t>
            </a:r>
            <a:r>
              <a:rPr lang="en-US" dirty="0" err="1"/>
              <a:t>gcc</a:t>
            </a:r>
            <a:r>
              <a:rPr lang="en-US" dirty="0"/>
              <a:t> compiler.</a:t>
            </a:r>
          </a:p>
          <a:p>
            <a:pPr lvl="3"/>
            <a:r>
              <a:rPr lang="en-US" dirty="0" err="1"/>
              <a:t>gcc</a:t>
            </a:r>
            <a:r>
              <a:rPr lang="en-US" dirty="0"/>
              <a:t> will compile: *.c/*.</a:t>
            </a:r>
            <a:r>
              <a:rPr lang="en-US" dirty="0" err="1"/>
              <a:t>cpp</a:t>
            </a:r>
            <a:r>
              <a:rPr lang="en-US" dirty="0"/>
              <a:t> files as C and C++ respectively.</a:t>
            </a:r>
          </a:p>
          <a:p>
            <a:pPr lvl="3">
              <a:spcBef>
                <a:spcPts val="0"/>
              </a:spcBef>
            </a:pPr>
            <a:r>
              <a:rPr lang="en-US" dirty="0"/>
              <a:t>g++ will compile: *.c/*.</a:t>
            </a:r>
            <a:r>
              <a:rPr lang="en-US" dirty="0" err="1"/>
              <a:t>cpp</a:t>
            </a:r>
            <a:r>
              <a:rPr lang="en-US" dirty="0"/>
              <a:t> files but they will all be treated as C++ files.</a:t>
            </a:r>
          </a:p>
          <a:p>
            <a:pPr lvl="3">
              <a:spcBef>
                <a:spcPts val="0"/>
              </a:spcBef>
            </a:pPr>
            <a:r>
              <a:rPr lang="en-US" dirty="0"/>
              <a:t>g++ automatically links in the </a:t>
            </a:r>
            <a:r>
              <a:rPr lang="en-US" dirty="0" err="1"/>
              <a:t>std</a:t>
            </a:r>
            <a:r>
              <a:rPr lang="en-US" dirty="0"/>
              <a:t> C++ libraries (</a:t>
            </a:r>
            <a:r>
              <a:rPr lang="en-US" dirty="0" err="1"/>
              <a:t>gcc</a:t>
            </a:r>
            <a:r>
              <a:rPr lang="en-US" dirty="0"/>
              <a:t> does not.)</a:t>
            </a:r>
          </a:p>
          <a:p>
            <a:r>
              <a:rPr lang="en-US" dirty="0"/>
              <a:t>The auto-grader uses the g++ compiler for auto-grading.</a:t>
            </a:r>
          </a:p>
          <a:p>
            <a:r>
              <a:rPr lang="en-US" dirty="0"/>
              <a:t>Always include the VS </a:t>
            </a:r>
            <a:r>
              <a:rPr lang="en-US" dirty="0" err="1"/>
              <a:t>crt</a:t>
            </a:r>
            <a:r>
              <a:rPr lang="en-US" dirty="0"/>
              <a:t> macros in your main source file.</a:t>
            </a:r>
          </a:p>
          <a:p>
            <a:pPr lvl="1"/>
            <a:r>
              <a:rPr lang="en-US" sz="1800" dirty="0">
                <a:hlinkClick r:id="rId2"/>
              </a:rPr>
              <a:t>https://developer.apple.com/library/content/documentation/DeveloperTools/Conceptual/InstrumentsUserGuide/FindingLeakedMemory.html</a:t>
            </a:r>
            <a:endParaRPr lang="en-US" sz="1800" dirty="0"/>
          </a:p>
          <a:p>
            <a:r>
              <a:rPr lang="en-US" dirty="0"/>
              <a:t>Thing to avoid:</a:t>
            </a:r>
          </a:p>
          <a:p>
            <a:pPr lvl="1"/>
            <a:r>
              <a:rPr lang="en-US" sz="1800" dirty="0"/>
              <a:t>Special library calls (e.g. </a:t>
            </a:r>
            <a:r>
              <a:rPr lang="en-US" sz="1800" dirty="0" err="1"/>
              <a:t>getenv</a:t>
            </a:r>
            <a:r>
              <a:rPr lang="en-US" sz="1800" dirty="0"/>
              <a:t>("MYARQ"))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hlinkClick r:id="rId3"/>
              </a:rPr>
              <a:t>https://www.youtube.com/watch?v=FzuDUnoNQo0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>
                <a:hlinkClick r:id="rId4"/>
              </a:rPr>
              <a:t>https://jtdaugh.github.io/xcode-umich/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(01)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7852-32DE-47F3-B793-7AEB14FE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Decide...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278F5-471E-486B-A055-3F8857AF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(01)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9EFBB-5444-485A-8117-597A251F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9C476-E313-4D1E-968A-9D809050F170}"/>
              </a:ext>
            </a:extLst>
          </p:cNvPr>
          <p:cNvSpPr txBox="1"/>
          <p:nvPr/>
        </p:nvSpPr>
        <p:spPr>
          <a:xfrm>
            <a:off x="1554482" y="1371601"/>
            <a:ext cx="78943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From: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highlight>
                  <a:srgbClr val="000000"/>
                </a:highlight>
                <a:latin typeface="Arial" charset="0"/>
                <a:cs typeface="Arial" charset="0"/>
              </a:rPr>
              <a:t>Daniel Woolwine &lt;</a:t>
            </a:r>
            <a:r>
              <a:rPr lang="en-US" sz="1400" u="sng" dirty="0">
                <a:solidFill>
                  <a:prstClr val="black"/>
                </a:solidFill>
                <a:highlight>
                  <a:srgbClr val="000000"/>
                </a:highlight>
                <a:latin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daniel.woolwine@gmail.com</a:t>
            </a:r>
            <a:r>
              <a:rPr lang="en-US" sz="1400" dirty="0">
                <a:solidFill>
                  <a:prstClr val="black"/>
                </a:solidFill>
                <a:highlight>
                  <a:srgbClr val="000000"/>
                </a:highlight>
                <a:latin typeface="Arial" charset="0"/>
                <a:cs typeface="Arial" charset="0"/>
              </a:rPr>
              <a:t>&gt; </a:t>
            </a:r>
            <a:b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Sent: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 Thursday, March 5, 2020 1:55 PM</a:t>
            </a:r>
            <a:b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To: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 Paul Roper &lt;</a:t>
            </a:r>
            <a:r>
              <a:rPr lang="en-US" sz="1400" u="sng" dirty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proper@cs.byu.edu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&gt;</a:t>
            </a:r>
            <a:b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Subject:</a:t>
            </a: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 Follow 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Professor Roper,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We met Monday to discuss tips for doing better in the class. I just wanted to follow by saying I completed the second half of Railroad in less than half the time when applying your suggestions, and even did the extra credit. Thank you so much!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Thanks again for everything.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highlight>
                  <a:srgbClr val="000000"/>
                </a:highlight>
                <a:latin typeface="Arial" charset="0"/>
                <a:cs typeface="Arial" charset="0"/>
              </a:rPr>
              <a:t>Daniel Woolwine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CS235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811141-2A43-49D9-9FE4-8A75ACCD11A1}"/>
              </a:ext>
            </a:extLst>
          </p:cNvPr>
          <p:cNvSpPr/>
          <p:nvPr/>
        </p:nvSpPr>
        <p:spPr>
          <a:xfrm>
            <a:off x="1554481" y="4724401"/>
            <a:ext cx="8229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Industry needs skilled developers who know how to:</a:t>
            </a:r>
          </a:p>
          <a:p>
            <a:pPr marL="777875" lvl="1" indent="-457200" fontAlgn="base">
              <a:buSzPct val="100000"/>
              <a:buFont typeface="+mj-lt"/>
              <a:buAutoNum type="arabicParenR"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Use breakpoints</a:t>
            </a:r>
          </a:p>
          <a:p>
            <a:pPr marL="777875" lvl="1" indent="-457200" fontAlgn="base">
              <a:buSzPct val="100000"/>
              <a:buFont typeface="+mj-lt"/>
              <a:buAutoNum type="arabicParenR"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Single step</a:t>
            </a:r>
          </a:p>
          <a:p>
            <a:pPr marL="777875" lvl="1" indent="-457200" fontAlgn="base">
              <a:spcAft>
                <a:spcPts val="600"/>
              </a:spcAft>
              <a:buSzPct val="100000"/>
              <a:buFont typeface="+mj-lt"/>
              <a:buAutoNum type="arabicParenR"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Inspect / change process memory</a:t>
            </a:r>
          </a:p>
          <a:p>
            <a:pPr fontAlgn="base"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Symbolic debuggers highlight scope, keywords</a:t>
            </a:r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, whitespace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, outline modules, performance, variable watch, among others.</a:t>
            </a:r>
          </a:p>
        </p:txBody>
      </p:sp>
    </p:spTree>
    <p:extLst>
      <p:ext uri="{BB962C8B-B14F-4D97-AF65-F5344CB8AC3E}">
        <p14:creationId xmlns:p14="http://schemas.microsoft.com/office/powerpoint/2010/main" val="7698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Leaks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17E89-1D92-4CB2-8893-FF8AE25F8B18}" type="slidenum">
              <a:rPr lang="en-US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07" y="925285"/>
            <a:ext cx="5254888" cy="2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76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F18AE2-AD94-4658-B5BD-2765209EC604}"/>
              </a:ext>
            </a:extLst>
          </p:cNvPr>
          <p:cNvSpPr txBox="1">
            <a:spLocks/>
          </p:cNvSpPr>
          <p:nvPr/>
        </p:nvSpPr>
        <p:spPr>
          <a:xfrm>
            <a:off x="555171" y="1371600"/>
            <a:ext cx="10065206" cy="2825530"/>
          </a:xfrm>
          <a:prstGeom prst="rect">
            <a:avLst/>
          </a:prstGeom>
        </p:spPr>
        <p:txBody>
          <a:bodyPr/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FF0000"/>
                </a:solidFill>
                <a:latin typeface="Arial"/>
              </a:rPr>
              <a:t>Memory leak </a:t>
            </a:r>
            <a:r>
              <a:rPr lang="en-US" sz="2200" dirty="0">
                <a:solidFill>
                  <a:prstClr val="black"/>
                </a:solidFill>
                <a:latin typeface="Arial"/>
              </a:rPr>
              <a:t>- failure to correctly deallocate memory that was previously allocated.</a:t>
            </a:r>
          </a:p>
          <a:p>
            <a:pPr lvl="1"/>
            <a:r>
              <a:rPr lang="en-US" sz="1800" dirty="0">
                <a:solidFill>
                  <a:prstClr val="black"/>
                </a:solidFill>
                <a:latin typeface="Arial"/>
              </a:rPr>
              <a:t>Particularly serious issue for programs like daemons and servers which never terminate.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Security breeches exploit memory leaks..</a:t>
            </a:r>
          </a:p>
          <a:p>
            <a:pPr lvl="1">
              <a:spcBef>
                <a:spcPts val="400"/>
              </a:spcBef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Among the most subtle and hard-to-detect bugs.</a:t>
            </a:r>
          </a:p>
          <a:p>
            <a:r>
              <a:rPr lang="en-US" sz="2200" b="1" dirty="0">
                <a:solidFill>
                  <a:srgbClr val="FF0000"/>
                </a:solidFill>
                <a:latin typeface="Arial"/>
              </a:rPr>
              <a:t>All labs are required to be free from memory leaks.</a:t>
            </a:r>
          </a:p>
          <a:p>
            <a:endParaRPr lang="en-US" sz="2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Leaks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(01)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7058" y="3824957"/>
            <a:ext cx="85052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_CRTDBG_MAP_ALLOC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crtdbg.h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VS_MEM_CHECK _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CrtSetDbgFlag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(_CRTDBG_ALLOC_MEM_DF | _CRTDBG_LEAK_CHECK_DF);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VS_MEM_CHECK     // check for memory leaks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int *</a:t>
            </a:r>
            <a:r>
              <a:rPr lang="en-US" sz="16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int(5);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5110982"/>
            <a:ext cx="1715385" cy="167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D8F028-72E8-4357-8EDE-C7358CE64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407" y="1935024"/>
            <a:ext cx="6050028" cy="2368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3F45FE-83BC-4B55-97A4-A25B23DA1720}"/>
              </a:ext>
            </a:extLst>
          </p:cNvPr>
          <p:cNvSpPr txBox="1"/>
          <p:nvPr/>
        </p:nvSpPr>
        <p:spPr>
          <a:xfrm>
            <a:off x="1720744" y="3886200"/>
            <a:ext cx="6050028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Basically, a memory leak occurs when you call new without calling a corresponding delete later.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int *p = new int;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delete p;          // no leak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int *q = new int;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no delete results in memory leak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952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6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0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235</a:t>
            </a:r>
          </a:p>
        </p:txBody>
      </p:sp>
      <p:sp>
        <p:nvSpPr>
          <p:cNvPr id="1433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914401"/>
            <a:ext cx="4010879" cy="39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1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CS 235 is an introductory course in data structures and algorithms.</a:t>
            </a:r>
          </a:p>
          <a:p>
            <a:pPr lvl="0"/>
            <a:r>
              <a:rPr lang="en-US" dirty="0"/>
              <a:t>Data Computing Fundamentals - Learn the strengths and weaknesses of a variety of data structures, so you can choose the best data structure for your data and applications (lists, stacks, queues, priority queues, sets, maps, trees, etc.).</a:t>
            </a:r>
          </a:p>
          <a:p>
            <a:pPr lvl="0"/>
            <a:r>
              <a:rPr lang="en-US" dirty="0"/>
              <a:t>Analysis - Apply basic algorithm analysis.</a:t>
            </a:r>
          </a:p>
          <a:p>
            <a:pPr lvl="0"/>
            <a:r>
              <a:rPr lang="en-US" dirty="0"/>
              <a:t>Recursion - Understand how recursion works and write programs using recursion to solve problems.</a:t>
            </a:r>
          </a:p>
          <a:p>
            <a:pPr lvl="0"/>
            <a:r>
              <a:rPr lang="en-US" dirty="0"/>
              <a:t>Sorting and Searching Algorithms - Learn many of the algorithms commonly used to sort data, so your applications will perform efficiently when sorting large datasets.</a:t>
            </a:r>
          </a:p>
          <a:p>
            <a:pPr lvl="0"/>
            <a:r>
              <a:rPr lang="en-US" dirty="0"/>
              <a:t>Program Writing - Implement of each data structure, so you understand how they work under the hood (using an IDE).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(01)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2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235 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3" y="1233488"/>
            <a:ext cx="10047884" cy="3959941"/>
          </a:xfrm>
        </p:spPr>
        <p:txBody>
          <a:bodyPr/>
          <a:lstStyle/>
          <a:p>
            <a:r>
              <a:rPr lang="en-US" dirty="0"/>
              <a:t>Students must have completed CS 111 or 142 (or an equivalent) with a passing grade before taking CS 235.</a:t>
            </a:r>
          </a:p>
          <a:p>
            <a:r>
              <a:rPr lang="en-US" dirty="0"/>
              <a:t>We make the following assumptions in CS 235:</a:t>
            </a:r>
          </a:p>
          <a:p>
            <a:pPr lvl="1"/>
            <a:r>
              <a:rPr lang="en-US" dirty="0"/>
              <a:t>You have previously taken and passed an introductory programming course.</a:t>
            </a:r>
          </a:p>
          <a:p>
            <a:pPr lvl="1"/>
            <a:r>
              <a:rPr lang="en-US" dirty="0"/>
              <a:t>You have some experience with a general purchase, middle-level programming language (</a:t>
            </a:r>
            <a:r>
              <a:rPr lang="en-US" dirty="0" err="1"/>
              <a:t>ie</a:t>
            </a:r>
            <a:r>
              <a:rPr lang="en-US" dirty="0"/>
              <a:t>. Python, Java, C, C++).</a:t>
            </a:r>
          </a:p>
          <a:p>
            <a:pPr lvl="1"/>
            <a:r>
              <a:rPr lang="en-US" dirty="0"/>
              <a:t>You have some understanding of the basic principles of object-oriented programming (classes, objects, methods, inheritance, polymorphism, etc.).</a:t>
            </a:r>
          </a:p>
          <a:p>
            <a:pPr lvl="1"/>
            <a:r>
              <a:rPr lang="en-US" dirty="0"/>
              <a:t>You know what an IDE is and how to use breakpoints and single-step code (used extensively in this course).</a:t>
            </a:r>
          </a:p>
          <a:p>
            <a:pPr lvl="1"/>
            <a:r>
              <a:rPr lang="en-US" dirty="0"/>
              <a:t>You should understand basic debugging techniques.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(01)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0080" y="5541436"/>
            <a:ext cx="9692640" cy="114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If you have not satisfied all of the above prerequisites, you maybe should consider taking more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prepartory</a:t>
            </a:r>
            <a:r>
              <a:rPr lang="en-US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classes before attempting CS 235.</a:t>
            </a:r>
          </a:p>
        </p:txBody>
      </p:sp>
    </p:spTree>
    <p:extLst>
      <p:ext uri="{BB962C8B-B14F-4D97-AF65-F5344CB8AC3E}">
        <p14:creationId xmlns:p14="http://schemas.microsoft.com/office/powerpoint/2010/main" val="25107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450631-85F9-1536-9E48-3EA614D8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18" y="1233489"/>
            <a:ext cx="8839200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DDA9FF-931E-6398-3B69-A19E92A1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students.cs.byu</a:t>
            </a:r>
            <a:r>
              <a:rPr lang="en-US" dirty="0"/>
              <a:t>/~cs235ta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97F78-7438-BE17-DF31-3DC50F16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(01)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DE01E-4B24-31D8-2D44-78CEBAC1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286DB7-9447-0397-14B2-1A2081BAAEA5}"/>
              </a:ext>
            </a:extLst>
          </p:cNvPr>
          <p:cNvSpPr/>
          <p:nvPr/>
        </p:nvSpPr>
        <p:spPr>
          <a:xfrm>
            <a:off x="1819656" y="1305455"/>
            <a:ext cx="960121" cy="5547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15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00E64D-4503-D6C8-F589-A2CC6D126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1282169"/>
            <a:ext cx="8848725" cy="5076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9D43FC-8218-C9D1-7139-54AB5956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students.cs.byu</a:t>
            </a:r>
            <a:r>
              <a:rPr lang="en-US" dirty="0"/>
              <a:t>/~cs235ta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7B0ACA-115D-5D54-F52F-96C5373F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(01)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FA572-175C-E895-D319-58847884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D30651-6DF8-094E-C726-0855449EC594}"/>
              </a:ext>
            </a:extLst>
          </p:cNvPr>
          <p:cNvSpPr/>
          <p:nvPr/>
        </p:nvSpPr>
        <p:spPr>
          <a:xfrm>
            <a:off x="2784395" y="1282169"/>
            <a:ext cx="960121" cy="5547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95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82EA72-0CD0-F5F0-5CF4-0607C1D65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02" y="1249621"/>
            <a:ext cx="8705850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004F4A-A4BB-D8E0-FEDA-FB90085A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students.cs.byu</a:t>
            </a:r>
            <a:r>
              <a:rPr lang="en-US" dirty="0"/>
              <a:t>/~cs235ta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84D9FF-7192-3573-143C-88009452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(01)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961C5-6F65-BDFC-83E2-7A7A7D3B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A1CD1A-9F7B-54A6-78AB-DEBF47EA9A56}"/>
              </a:ext>
            </a:extLst>
          </p:cNvPr>
          <p:cNvSpPr/>
          <p:nvPr/>
        </p:nvSpPr>
        <p:spPr>
          <a:xfrm>
            <a:off x="3515731" y="1307814"/>
            <a:ext cx="960121" cy="5547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78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C803-CC83-C15E-8880-11E337EC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students.cs.byu</a:t>
            </a:r>
            <a:r>
              <a:rPr lang="en-US" dirty="0"/>
              <a:t>/~cs235ta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D010D-876E-4A88-D52C-75FCF198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(01)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324F0-51C0-290D-40F3-2E0042D1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CECEC-10F9-67B7-3883-43BF79E48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60" y="1351406"/>
            <a:ext cx="9601200" cy="315556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D5EA699-3879-BCB0-1153-8E86F43B696B}"/>
              </a:ext>
            </a:extLst>
          </p:cNvPr>
          <p:cNvSpPr/>
          <p:nvPr/>
        </p:nvSpPr>
        <p:spPr>
          <a:xfrm>
            <a:off x="4751461" y="1400174"/>
            <a:ext cx="1757533" cy="73152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214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</TotalTime>
  <Words>2220</Words>
  <Application>Microsoft Office PowerPoint</Application>
  <PresentationFormat>Custom</PresentationFormat>
  <Paragraphs>300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Comic Sans MS</vt:lpstr>
      <vt:lpstr>Courier New</vt:lpstr>
      <vt:lpstr>Tw Cen MT</vt:lpstr>
      <vt:lpstr>Wingdings</vt:lpstr>
      <vt:lpstr>CS 235 Theme</vt:lpstr>
      <vt:lpstr>PowerPoint Presentation</vt:lpstr>
      <vt:lpstr>Tip #01: Keys to Success</vt:lpstr>
      <vt:lpstr>CS 235</vt:lpstr>
      <vt:lpstr>Learning Outcomes</vt:lpstr>
      <vt:lpstr>CS 235 Prerequisites</vt:lpstr>
      <vt:lpstr>students.cs.byu/~cs235ta</vt:lpstr>
      <vt:lpstr>students.cs.byu/~cs235ta</vt:lpstr>
      <vt:lpstr>students.cs.byu/~cs235ta</vt:lpstr>
      <vt:lpstr>students.cs.byu/~cs235ta</vt:lpstr>
      <vt:lpstr>students.cs.byu/~cs235ta</vt:lpstr>
      <vt:lpstr>students.cs.byu/~cs235ta</vt:lpstr>
      <vt:lpstr>Course Assessment</vt:lpstr>
      <vt:lpstr>Grading Policy</vt:lpstr>
      <vt:lpstr>Programming Assignments (60%)</vt:lpstr>
      <vt:lpstr>Help...</vt:lpstr>
      <vt:lpstr>Help Queue</vt:lpstr>
      <vt:lpstr>PowerPoint Presentation</vt:lpstr>
      <vt:lpstr>Miscellaneous</vt:lpstr>
      <vt:lpstr>CS 235 Overview</vt:lpstr>
      <vt:lpstr>Why Use An IDE?</vt:lpstr>
      <vt:lpstr>Visual Studio Community</vt:lpstr>
      <vt:lpstr>Xcode for Macs</vt:lpstr>
      <vt:lpstr>You Decide...</vt:lpstr>
      <vt:lpstr>Memory Leaks</vt:lpstr>
      <vt:lpstr>Memory Leaks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85</cp:revision>
  <dcterms:created xsi:type="dcterms:W3CDTF">2020-07-19T21:27:39Z</dcterms:created>
  <dcterms:modified xsi:type="dcterms:W3CDTF">2023-01-11T18:36:38Z</dcterms:modified>
</cp:coreProperties>
</file>